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8" r:id="rId3"/>
    <p:sldId id="268" r:id="rId4"/>
    <p:sldId id="269" r:id="rId5"/>
    <p:sldId id="266" r:id="rId6"/>
    <p:sldId id="277" r:id="rId7"/>
    <p:sldId id="292" r:id="rId8"/>
    <p:sldId id="274" r:id="rId9"/>
    <p:sldId id="265" r:id="rId10"/>
    <p:sldId id="275" r:id="rId11"/>
    <p:sldId id="267" r:id="rId12"/>
    <p:sldId id="283" r:id="rId13"/>
    <p:sldId id="262" r:id="rId14"/>
    <p:sldId id="260" r:id="rId15"/>
    <p:sldId id="276" r:id="rId16"/>
    <p:sldId id="278" r:id="rId17"/>
    <p:sldId id="282" r:id="rId18"/>
    <p:sldId id="288" r:id="rId19"/>
    <p:sldId id="285" r:id="rId20"/>
    <p:sldId id="279" r:id="rId21"/>
    <p:sldId id="293" r:id="rId22"/>
    <p:sldId id="294" r:id="rId23"/>
    <p:sldId id="281" r:id="rId24"/>
    <p:sldId id="29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22.01.2018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800" b="1" dirty="0" smtClean="0"/>
              <a:t>    </a:t>
            </a:r>
            <a:br>
              <a:rPr lang="tr-TR" sz="4800" b="1" dirty="0" smtClean="0"/>
            </a:br>
            <a:r>
              <a:rPr lang="tr-TR" sz="4800" b="1" dirty="0" smtClean="0"/>
              <a:t>       </a:t>
            </a:r>
            <a:r>
              <a:rPr lang="tr-TR" sz="4900" b="1" dirty="0" smtClean="0"/>
              <a:t>İSLAM’DA SEVGİ</a:t>
            </a:r>
            <a:endParaRPr lang="tr-TR" sz="4900" b="1" dirty="0"/>
          </a:p>
        </p:txBody>
      </p:sp>
      <p:pic>
        <p:nvPicPr>
          <p:cNvPr id="1026" name="Picture 2" descr="C:\Users\PC\Desktop\RESİM\GetAttachmentFF4FQL2J.jpg"/>
          <p:cNvPicPr>
            <a:picLocks noChangeAspect="1" noChangeArrowheads="1"/>
          </p:cNvPicPr>
          <p:nvPr/>
        </p:nvPicPr>
        <p:blipFill>
          <a:blip r:embed="rId2" cstate="print"/>
          <a:srcRect/>
          <a:stretch>
            <a:fillRect/>
          </a:stretch>
        </p:blipFill>
        <p:spPr bwMode="auto">
          <a:xfrm>
            <a:off x="1435608" y="2204864"/>
            <a:ext cx="7240848" cy="4032448"/>
          </a:xfrm>
          <a:prstGeom prst="rect">
            <a:avLst/>
          </a:prstGeom>
          <a:noFill/>
        </p:spPr>
      </p:pic>
      <p:sp>
        <p:nvSpPr>
          <p:cNvPr id="4" name="3 Dikdörtgen"/>
          <p:cNvSpPr/>
          <p:nvPr/>
        </p:nvSpPr>
        <p:spPr>
          <a:xfrm>
            <a:off x="5580112" y="3861048"/>
            <a:ext cx="2880320" cy="1938992"/>
          </a:xfrm>
          <a:prstGeom prst="rect">
            <a:avLst/>
          </a:prstGeom>
        </p:spPr>
        <p:txBody>
          <a:bodyPr wrap="square">
            <a:spAutoFit/>
          </a:bodyPr>
          <a:lstStyle/>
          <a:p>
            <a:r>
              <a:rPr lang="tr-TR" sz="2400" b="1" dirty="0" smtClean="0"/>
              <a:t> </a:t>
            </a:r>
          </a:p>
          <a:p>
            <a:r>
              <a:rPr lang="tr-TR" sz="2400" b="1" dirty="0" smtClean="0"/>
              <a:t>Hazırlayan: </a:t>
            </a:r>
          </a:p>
          <a:p>
            <a:r>
              <a:rPr lang="tr-TR" sz="2400" b="1" dirty="0" smtClean="0"/>
              <a:t>ENİSE ERKOÇ</a:t>
            </a:r>
          </a:p>
          <a:p>
            <a:r>
              <a:rPr lang="tr-TR" sz="2400" b="1" dirty="0" smtClean="0"/>
              <a:t>(AYDIN İL MÜFTÜ YARDIMCISI)</a:t>
            </a:r>
            <a:endParaRPr lang="tr-T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RESİM\IMG_20151111_205849.jpg"/>
          <p:cNvPicPr>
            <a:picLocks noChangeAspect="1" noChangeArrowheads="1"/>
          </p:cNvPicPr>
          <p:nvPr/>
        </p:nvPicPr>
        <p:blipFill>
          <a:blip r:embed="rId2" cstate="print"/>
          <a:srcRect/>
          <a:stretch>
            <a:fillRect/>
          </a:stretch>
        </p:blipFill>
        <p:spPr bwMode="auto">
          <a:xfrm>
            <a:off x="1115616" y="260648"/>
            <a:ext cx="7560840" cy="5846911"/>
          </a:xfrm>
          <a:prstGeom prst="rect">
            <a:avLst/>
          </a:prstGeom>
          <a:noFill/>
        </p:spPr>
      </p:pic>
      <p:sp>
        <p:nvSpPr>
          <p:cNvPr id="3" name="2 Dikdörtgen"/>
          <p:cNvSpPr/>
          <p:nvPr/>
        </p:nvSpPr>
        <p:spPr>
          <a:xfrm>
            <a:off x="1691680" y="476672"/>
            <a:ext cx="6867437" cy="1077218"/>
          </a:xfrm>
          <a:prstGeom prst="rect">
            <a:avLst/>
          </a:prstGeom>
        </p:spPr>
        <p:txBody>
          <a:bodyPr wrap="square">
            <a:spAutoFit/>
          </a:bodyPr>
          <a:lstStyle/>
          <a:p>
            <a:endParaRPr lang="tr-TR" sz="3200" dirty="0" smtClean="0"/>
          </a:p>
          <a:p>
            <a:r>
              <a:rPr lang="tr-TR" sz="3200" dirty="0" smtClean="0">
                <a:solidFill>
                  <a:srgbClr val="FF0000"/>
                </a:solidFill>
              </a:rPr>
              <a:t>Birbirimizi sevmenin anahtarları:</a:t>
            </a:r>
            <a:endParaRPr lang="tr-TR" sz="3200" dirty="0">
              <a:solidFill>
                <a:srgbClr val="FF0000"/>
              </a:solidFill>
            </a:endParaRPr>
          </a:p>
        </p:txBody>
      </p:sp>
      <p:sp>
        <p:nvSpPr>
          <p:cNvPr id="4" name="3 Dikdörtgen"/>
          <p:cNvSpPr/>
          <p:nvPr/>
        </p:nvSpPr>
        <p:spPr>
          <a:xfrm>
            <a:off x="1691680" y="1124744"/>
            <a:ext cx="5094312" cy="3139321"/>
          </a:xfrm>
          <a:prstGeom prst="rect">
            <a:avLst/>
          </a:prstGeom>
        </p:spPr>
        <p:txBody>
          <a:bodyPr wrap="square">
            <a:spAutoFit/>
          </a:bodyPr>
          <a:lstStyle/>
          <a:p>
            <a:endParaRPr lang="tr-TR" sz="3200" dirty="0" smtClean="0"/>
          </a:p>
          <a:p>
            <a:r>
              <a:rPr lang="tr-TR" sz="3200" dirty="0" smtClean="0"/>
              <a:t>-</a:t>
            </a:r>
            <a:r>
              <a:rPr lang="tr-TR" sz="3200" b="1" dirty="0" smtClean="0"/>
              <a:t>aramızda selamı yaymak</a:t>
            </a:r>
          </a:p>
          <a:p>
            <a:r>
              <a:rPr lang="tr-TR" sz="2000" dirty="0" smtClean="0"/>
              <a:t>                  (Müslim, İman, 93.)</a:t>
            </a:r>
          </a:p>
          <a:p>
            <a:endParaRPr lang="tr-TR" sz="3200" dirty="0" smtClean="0"/>
          </a:p>
          <a:p>
            <a:r>
              <a:rPr lang="tr-TR" sz="3200" dirty="0" smtClean="0"/>
              <a:t>-</a:t>
            </a:r>
            <a:r>
              <a:rPr lang="tr-TR" sz="3200" b="1" dirty="0" smtClean="0"/>
              <a:t>birbirimizle hediyeleşmek </a:t>
            </a:r>
          </a:p>
          <a:p>
            <a:r>
              <a:rPr lang="tr-TR" dirty="0" smtClean="0"/>
              <a:t>                   (</a:t>
            </a:r>
            <a:r>
              <a:rPr lang="tr-TR" dirty="0" err="1" smtClean="0"/>
              <a:t>Muvatta</a:t>
            </a:r>
            <a:r>
              <a:rPr lang="tr-TR" dirty="0" smtClean="0"/>
              <a:t>, </a:t>
            </a:r>
            <a:r>
              <a:rPr lang="tr-TR" dirty="0" err="1" smtClean="0"/>
              <a:t>Hüsnü’l</a:t>
            </a:r>
            <a:r>
              <a:rPr lang="tr-TR" dirty="0" smtClean="0"/>
              <a:t>-</a:t>
            </a:r>
            <a:r>
              <a:rPr lang="tr-TR" dirty="0" err="1" smtClean="0"/>
              <a:t>Hulk</a:t>
            </a:r>
            <a:r>
              <a:rPr lang="tr-TR" dirty="0" smtClean="0"/>
              <a:t>, 4.)</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RESİM\IMG_20151114_165252.jpg"/>
          <p:cNvPicPr>
            <a:picLocks noChangeAspect="1" noChangeArrowheads="1"/>
          </p:cNvPicPr>
          <p:nvPr/>
        </p:nvPicPr>
        <p:blipFill>
          <a:blip r:embed="rId2" cstate="print"/>
          <a:srcRect/>
          <a:stretch>
            <a:fillRect/>
          </a:stretch>
        </p:blipFill>
        <p:spPr bwMode="auto">
          <a:xfrm>
            <a:off x="1187624" y="476672"/>
            <a:ext cx="7560840" cy="5832648"/>
          </a:xfrm>
          <a:prstGeom prst="rect">
            <a:avLst/>
          </a:prstGeom>
          <a:noFill/>
        </p:spPr>
      </p:pic>
      <p:sp>
        <p:nvSpPr>
          <p:cNvPr id="3" name="2 Dikdörtgen"/>
          <p:cNvSpPr/>
          <p:nvPr/>
        </p:nvSpPr>
        <p:spPr>
          <a:xfrm>
            <a:off x="1187624" y="1484784"/>
            <a:ext cx="6984776" cy="1938992"/>
          </a:xfrm>
          <a:prstGeom prst="rect">
            <a:avLst/>
          </a:prstGeom>
        </p:spPr>
        <p:txBody>
          <a:bodyPr wrap="square">
            <a:spAutoFit/>
          </a:bodyPr>
          <a:lstStyle/>
          <a:p>
            <a:r>
              <a:rPr lang="tr-TR" sz="2400" b="1" dirty="0" smtClean="0"/>
              <a:t>“Sevdiğin kimseyi ölçülü sev ki, bir gün sevmeyeceğin bir kişi olabilir.</a:t>
            </a:r>
          </a:p>
          <a:p>
            <a:r>
              <a:rPr lang="tr-TR" sz="2400" b="1" dirty="0" smtClean="0"/>
              <a:t>Sevmediğin bir kimseyi de ölçülü sevme ki, günün birinde çok sevdiğin bir kimse olabilir.”                           </a:t>
            </a:r>
            <a:r>
              <a:rPr lang="tr-TR" sz="2000" b="1" dirty="0" smtClean="0"/>
              <a:t>(</a:t>
            </a:r>
            <a:r>
              <a:rPr lang="tr-TR" sz="2000" b="1" dirty="0" err="1" smtClean="0"/>
              <a:t>Tirmizi</a:t>
            </a:r>
            <a:r>
              <a:rPr lang="tr-TR" sz="2000" b="1" dirty="0" smtClean="0"/>
              <a:t>, </a:t>
            </a:r>
            <a:r>
              <a:rPr lang="tr-TR" sz="2000" b="1" dirty="0" err="1" smtClean="0"/>
              <a:t>Birr</a:t>
            </a:r>
            <a:r>
              <a:rPr lang="tr-TR" sz="2000" b="1" dirty="0" smtClean="0"/>
              <a:t>, 60.)</a:t>
            </a:r>
            <a:endParaRPr lang="tr-TR"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Duygularda ölçü</a:t>
            </a:r>
            <a:endParaRPr lang="tr-TR" dirty="0"/>
          </a:p>
        </p:txBody>
      </p:sp>
      <p:sp>
        <p:nvSpPr>
          <p:cNvPr id="3" name="2 İçerik Yer Tutucusu"/>
          <p:cNvSpPr>
            <a:spLocks noGrp="1"/>
          </p:cNvSpPr>
          <p:nvPr>
            <p:ph idx="1"/>
          </p:nvPr>
        </p:nvSpPr>
        <p:spPr/>
        <p:txBody>
          <a:bodyPr>
            <a:normAutofit fontScale="92500" lnSpcReduction="20000"/>
          </a:bodyPr>
          <a:lstStyle/>
          <a:p>
            <a:endParaRPr lang="tr-TR" dirty="0" smtClean="0"/>
          </a:p>
          <a:p>
            <a:r>
              <a:rPr lang="tr-TR" dirty="0" smtClean="0"/>
              <a:t>Daha önce Hz. Hamza’yı şehit ettiren Hint, bir zaman sonra </a:t>
            </a:r>
            <a:r>
              <a:rPr lang="tr-TR" dirty="0" err="1" smtClean="0"/>
              <a:t>müslüman</a:t>
            </a:r>
            <a:r>
              <a:rPr lang="tr-TR" dirty="0" smtClean="0"/>
              <a:t> olur. </a:t>
            </a:r>
            <a:r>
              <a:rPr lang="tr-TR" dirty="0" err="1" smtClean="0"/>
              <a:t>Rasulullah’a</a:t>
            </a:r>
            <a:r>
              <a:rPr lang="tr-TR" dirty="0" smtClean="0"/>
              <a:t> (a.s.) gelerek:</a:t>
            </a:r>
          </a:p>
          <a:p>
            <a:r>
              <a:rPr lang="tr-TR" dirty="0" smtClean="0"/>
              <a:t> “</a:t>
            </a:r>
            <a:r>
              <a:rPr lang="tr-TR" b="1" dirty="0" smtClean="0"/>
              <a:t>Vaktiyle yeryüzünde senin ev halkın kadar zelil ve harap olmalarını istediğim hiçbir ev halkı yoktu. Oysa bugün yeryüzünde senin ev halkın kadar aziz olmalarını istediğim  hiçbir ev halkı yoktur” </a:t>
            </a:r>
            <a:r>
              <a:rPr lang="tr-TR" dirty="0" smtClean="0"/>
              <a:t>dedi. </a:t>
            </a:r>
          </a:p>
          <a:p>
            <a:r>
              <a:rPr lang="tr-TR" dirty="0" smtClean="0"/>
              <a:t>                         </a:t>
            </a:r>
            <a:r>
              <a:rPr lang="tr-TR" sz="1900" dirty="0" smtClean="0"/>
              <a:t>(</a:t>
            </a:r>
            <a:r>
              <a:rPr lang="tr-TR" sz="1900" dirty="0" err="1" smtClean="0"/>
              <a:t>Buhari</a:t>
            </a:r>
            <a:r>
              <a:rPr lang="tr-TR" sz="1900" dirty="0" smtClean="0"/>
              <a:t>, </a:t>
            </a:r>
            <a:r>
              <a:rPr lang="tr-TR" sz="1900" dirty="0" err="1" smtClean="0"/>
              <a:t>Menakibu’l</a:t>
            </a:r>
            <a:r>
              <a:rPr lang="tr-TR" sz="1900" dirty="0" smtClean="0"/>
              <a:t>-</a:t>
            </a:r>
            <a:r>
              <a:rPr lang="tr-TR" sz="1900" dirty="0" err="1" smtClean="0"/>
              <a:t>Ensar</a:t>
            </a:r>
            <a:r>
              <a:rPr lang="tr-TR" sz="1900" dirty="0" smtClean="0"/>
              <a:t>, 23.)</a:t>
            </a:r>
            <a:endParaRPr lang="tr-TR"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normAutofit/>
          </a:bodyPr>
          <a:lstStyle/>
          <a:p>
            <a:endParaRPr lang="tr-TR" sz="2800" dirty="0" smtClean="0"/>
          </a:p>
          <a:p>
            <a:r>
              <a:rPr lang="tr-TR" sz="2800" b="1" dirty="0" err="1" smtClean="0"/>
              <a:t>Rasulullah</a:t>
            </a:r>
            <a:r>
              <a:rPr lang="tr-TR" sz="2800" b="1" dirty="0" smtClean="0"/>
              <a:t> (s.a.v.), Kuran’dan bir sure öğretmek için yanına çağırdığı Ebu </a:t>
            </a:r>
            <a:r>
              <a:rPr lang="tr-TR" sz="2800" b="1" dirty="0" err="1" smtClean="0"/>
              <a:t>Said</a:t>
            </a:r>
            <a:r>
              <a:rPr lang="tr-TR" sz="2800" b="1" dirty="0" smtClean="0"/>
              <a:t> b. Mualla’nın elini tutmuş;</a:t>
            </a:r>
          </a:p>
          <a:p>
            <a:r>
              <a:rPr lang="tr-TR" sz="2800" b="1" dirty="0" smtClean="0"/>
              <a:t>Kalbindeki kasvetten şikayet eden bir adama kalbinin yumuşaması için yetimin başını okşamasını tavsiye etmiş;</a:t>
            </a:r>
          </a:p>
          <a:p>
            <a:r>
              <a:rPr lang="tr-TR" sz="2800" b="1" dirty="0" err="1" smtClean="0"/>
              <a:t>Musafahalaşmanın</a:t>
            </a:r>
            <a:r>
              <a:rPr lang="tr-TR" sz="2800" b="1" dirty="0" smtClean="0"/>
              <a:t> insanlar arasındaki kini gidereceğini bildirerek buna teşvik etmiştir.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t>
            </a:r>
            <a:br>
              <a:rPr lang="tr-TR" dirty="0" smtClean="0"/>
            </a:br>
            <a:r>
              <a:rPr lang="tr-TR" dirty="0" smtClean="0"/>
              <a:t/>
            </a:r>
            <a:br>
              <a:rPr lang="tr-TR" dirty="0" smtClean="0"/>
            </a:br>
            <a:r>
              <a:rPr lang="tr-TR" dirty="0" smtClean="0"/>
              <a:t>     Sevgi,</a:t>
            </a:r>
            <a:endParaRPr lang="tr-TR" dirty="0"/>
          </a:p>
        </p:txBody>
      </p:sp>
      <p:sp>
        <p:nvSpPr>
          <p:cNvPr id="3" name="2 İçerik Yer Tutucusu"/>
          <p:cNvSpPr>
            <a:spLocks noGrp="1"/>
          </p:cNvSpPr>
          <p:nvPr>
            <p:ph idx="1"/>
          </p:nvPr>
        </p:nvSpPr>
        <p:spPr/>
        <p:txBody>
          <a:bodyPr>
            <a:normAutofit/>
          </a:bodyPr>
          <a:lstStyle/>
          <a:p>
            <a:endParaRPr lang="tr-TR" sz="2800" dirty="0" smtClean="0"/>
          </a:p>
          <a:p>
            <a:endParaRPr lang="tr-TR" sz="2800" dirty="0" smtClean="0"/>
          </a:p>
          <a:p>
            <a:r>
              <a:rPr lang="tr-TR" sz="2800" dirty="0" smtClean="0"/>
              <a:t>İnsan ruhunun derinliklerine işleyen bir duygu…</a:t>
            </a:r>
          </a:p>
          <a:p>
            <a:r>
              <a:rPr lang="tr-TR" sz="2800" dirty="0" smtClean="0"/>
              <a:t>Sevginin insan tabiatı ve davranışları üzerindeki etkisini,</a:t>
            </a:r>
          </a:p>
          <a:p>
            <a:r>
              <a:rPr lang="tr-TR" sz="2800" dirty="0" smtClean="0"/>
              <a:t>“</a:t>
            </a:r>
            <a:r>
              <a:rPr lang="tr-TR" sz="2800" b="1" dirty="0" smtClean="0"/>
              <a:t>Bir şeyi sevmen seni kör ve sağır eder</a:t>
            </a:r>
            <a:r>
              <a:rPr lang="tr-TR" sz="2800" dirty="0" smtClean="0"/>
              <a:t>.” </a:t>
            </a:r>
            <a:r>
              <a:rPr lang="tr-TR" sz="1800" dirty="0" smtClean="0"/>
              <a:t>(Ebu </a:t>
            </a:r>
            <a:r>
              <a:rPr lang="tr-TR" sz="1800" dirty="0" err="1" smtClean="0"/>
              <a:t>Davud</a:t>
            </a:r>
            <a:r>
              <a:rPr lang="tr-TR" sz="1800" dirty="0" smtClean="0"/>
              <a:t>, </a:t>
            </a:r>
            <a:r>
              <a:rPr lang="tr-TR" sz="1800" dirty="0" err="1" smtClean="0"/>
              <a:t>Edeb</a:t>
            </a:r>
            <a:r>
              <a:rPr lang="tr-TR" sz="1800" dirty="0" smtClean="0"/>
              <a:t>, 115-116.)</a:t>
            </a:r>
            <a:r>
              <a:rPr lang="tr-TR" sz="2800" dirty="0" smtClean="0"/>
              <a:t> hadisi ne de güzel açıklar.</a:t>
            </a:r>
            <a:endParaRPr lang="tr-T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Sevgi Tezahüründe Muhatap Kitlemiz:</a:t>
            </a:r>
            <a:endParaRPr lang="tr-TR" dirty="0"/>
          </a:p>
        </p:txBody>
      </p:sp>
      <p:sp>
        <p:nvSpPr>
          <p:cNvPr id="3" name="2 İçerik Yer Tutucusu"/>
          <p:cNvSpPr>
            <a:spLocks noGrp="1"/>
          </p:cNvSpPr>
          <p:nvPr>
            <p:ph sz="half" idx="1"/>
          </p:nvPr>
        </p:nvSpPr>
        <p:spPr/>
        <p:txBody>
          <a:bodyPr>
            <a:normAutofit fontScale="77500" lnSpcReduction="20000"/>
          </a:bodyPr>
          <a:lstStyle/>
          <a:p>
            <a:endParaRPr lang="tr-TR" b="1" dirty="0" smtClean="0"/>
          </a:p>
          <a:p>
            <a:r>
              <a:rPr lang="tr-TR" b="1" dirty="0" smtClean="0"/>
              <a:t>1- Aile</a:t>
            </a:r>
          </a:p>
          <a:p>
            <a:r>
              <a:rPr lang="tr-TR" b="1" dirty="0" smtClean="0"/>
              <a:t>“Kendileriyle huzur bulmanız için size kendi cinsinizden eşler yaratıp aranızda sevgi ve merhamet peyda etmesi de O’nun varlığının delillerindendir. Doğrusu bunda iyi düşünen bir kavim için ibretler vardır.” </a:t>
            </a:r>
          </a:p>
          <a:p>
            <a:r>
              <a:rPr lang="tr-TR" dirty="0" smtClean="0"/>
              <a:t>                Rum, 30/21.</a:t>
            </a:r>
            <a:endParaRPr lang="tr-TR" dirty="0"/>
          </a:p>
        </p:txBody>
      </p:sp>
      <p:pic>
        <p:nvPicPr>
          <p:cNvPr id="12290" name="Picture 2" descr="C:\Users\PC\Desktop\RESİM\IMG_20151113_194842.jpg"/>
          <p:cNvPicPr>
            <a:picLocks noGrp="1" noChangeAspect="1" noChangeArrowheads="1"/>
          </p:cNvPicPr>
          <p:nvPr>
            <p:ph sz="half" idx="2"/>
          </p:nvPr>
        </p:nvPicPr>
        <p:blipFill>
          <a:blip r:embed="rId2" cstate="print"/>
          <a:stretch>
            <a:fillRect/>
          </a:stretch>
        </p:blipFill>
        <p:spPr bwMode="auto">
          <a:xfrm>
            <a:off x="5547922" y="1524000"/>
            <a:ext cx="3115456" cy="4664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Sevgi Tezahüründe Muhatap Kitlemiz:</a:t>
            </a:r>
            <a:endParaRPr lang="tr-TR" dirty="0"/>
          </a:p>
        </p:txBody>
      </p:sp>
      <p:sp>
        <p:nvSpPr>
          <p:cNvPr id="3" name="2 İçerik Yer Tutucusu"/>
          <p:cNvSpPr>
            <a:spLocks noGrp="1"/>
          </p:cNvSpPr>
          <p:nvPr>
            <p:ph idx="1"/>
          </p:nvPr>
        </p:nvSpPr>
        <p:spPr/>
        <p:txBody>
          <a:bodyPr>
            <a:normAutofit/>
          </a:bodyPr>
          <a:lstStyle/>
          <a:p>
            <a:r>
              <a:rPr lang="tr-TR" sz="2400" b="1" dirty="0" smtClean="0"/>
              <a:t>1) Eşler</a:t>
            </a:r>
          </a:p>
          <a:p>
            <a:r>
              <a:rPr lang="tr-TR" sz="2400" dirty="0" smtClean="0"/>
              <a:t>Allah </a:t>
            </a:r>
            <a:r>
              <a:rPr lang="tr-TR" sz="2400" dirty="0" err="1" smtClean="0"/>
              <a:t>Rasulü</a:t>
            </a:r>
            <a:r>
              <a:rPr lang="tr-TR" sz="2400" dirty="0" smtClean="0"/>
              <a:t> (a.s.) Hz. Hatice ile ilgili, “Bana onun sevgisi bahşedildi.” buyurdu. </a:t>
            </a:r>
            <a:r>
              <a:rPr lang="tr-TR" sz="1800" dirty="0" smtClean="0"/>
              <a:t>(Müslim, </a:t>
            </a:r>
            <a:r>
              <a:rPr lang="tr-TR" sz="1800" dirty="0" err="1" smtClean="0"/>
              <a:t>Fedailü’s</a:t>
            </a:r>
            <a:r>
              <a:rPr lang="tr-TR" sz="1800" dirty="0" smtClean="0"/>
              <a:t>-Sahabe, 75.)</a:t>
            </a:r>
          </a:p>
          <a:p>
            <a:r>
              <a:rPr lang="tr-TR" sz="2400" dirty="0" smtClean="0"/>
              <a:t>Allah </a:t>
            </a:r>
            <a:r>
              <a:rPr lang="tr-TR" sz="2400" dirty="0" err="1" smtClean="0"/>
              <a:t>Rasulü</a:t>
            </a:r>
            <a:r>
              <a:rPr lang="tr-TR" sz="2400" dirty="0" smtClean="0"/>
              <a:t> (a.s.) Hz. </a:t>
            </a:r>
            <a:r>
              <a:rPr lang="tr-TR" sz="2400" dirty="0" err="1" smtClean="0"/>
              <a:t>Aişe’yi</a:t>
            </a:r>
            <a:r>
              <a:rPr lang="tr-TR" sz="2400" dirty="0" smtClean="0"/>
              <a:t> çok severdi. “Sana insanların en sevimlisi kimdir?” diye sorulduğunda, “Hz. </a:t>
            </a:r>
            <a:r>
              <a:rPr lang="tr-TR" sz="2400" dirty="0" err="1" smtClean="0"/>
              <a:t>Aişe</a:t>
            </a:r>
            <a:r>
              <a:rPr lang="tr-TR" sz="2400" dirty="0" smtClean="0"/>
              <a:t>” cevabını vermişti. </a:t>
            </a:r>
            <a:r>
              <a:rPr lang="tr-TR" sz="1800" dirty="0" smtClean="0"/>
              <a:t>(Müslim, </a:t>
            </a:r>
            <a:r>
              <a:rPr lang="tr-TR" sz="1800" dirty="0" err="1" smtClean="0"/>
              <a:t>Fedailü’s</a:t>
            </a:r>
            <a:r>
              <a:rPr lang="tr-TR" sz="1800" dirty="0" smtClean="0"/>
              <a:t>-Sahabe, 8.)</a:t>
            </a:r>
          </a:p>
          <a:p>
            <a:r>
              <a:rPr lang="tr-TR" sz="2400" b="1" dirty="0" smtClean="0"/>
              <a:t>2) Ebeveyn ve Akraba halkası</a:t>
            </a:r>
          </a:p>
          <a:p>
            <a:r>
              <a:rPr lang="tr-TR" sz="2400" dirty="0" smtClean="0"/>
              <a:t>Ana-babaya “öf” bile demek yasaktır. </a:t>
            </a:r>
            <a:r>
              <a:rPr lang="tr-TR" sz="1800" dirty="0" smtClean="0"/>
              <a:t>(</a:t>
            </a:r>
            <a:r>
              <a:rPr lang="tr-TR" sz="1800" dirty="0" err="1" smtClean="0"/>
              <a:t>İsra</a:t>
            </a:r>
            <a:r>
              <a:rPr lang="tr-TR" sz="1800" dirty="0" smtClean="0"/>
              <a:t>, 17/23.)</a:t>
            </a:r>
          </a:p>
          <a:p>
            <a:r>
              <a:rPr lang="tr-TR" sz="2400" dirty="0" smtClean="0"/>
              <a:t>“Sıla-i rahim”</a:t>
            </a:r>
            <a:endParaRPr lang="tr-T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Sevgi Tezahüründe Muhatap Kitlemiz:</a:t>
            </a:r>
            <a:endParaRPr lang="tr-TR" dirty="0"/>
          </a:p>
        </p:txBody>
      </p:sp>
      <p:sp>
        <p:nvSpPr>
          <p:cNvPr id="3" name="2 İçerik Yer Tutucusu"/>
          <p:cNvSpPr>
            <a:spLocks noGrp="1"/>
          </p:cNvSpPr>
          <p:nvPr>
            <p:ph idx="1"/>
          </p:nvPr>
        </p:nvSpPr>
        <p:spPr/>
        <p:txBody>
          <a:bodyPr>
            <a:normAutofit fontScale="92500" lnSpcReduction="20000"/>
          </a:bodyPr>
          <a:lstStyle/>
          <a:p>
            <a:endParaRPr lang="tr-TR" b="1" dirty="0" smtClean="0"/>
          </a:p>
          <a:p>
            <a:endParaRPr lang="tr-TR" b="1" dirty="0" smtClean="0"/>
          </a:p>
          <a:p>
            <a:r>
              <a:rPr lang="tr-TR" b="1" dirty="0" smtClean="0"/>
              <a:t>3-Tüm Canlılar ve Kainat</a:t>
            </a:r>
          </a:p>
          <a:p>
            <a:r>
              <a:rPr lang="tr-TR" dirty="0" smtClean="0"/>
              <a:t>Sevgili Peygamberimiz (a.s.) canlı cansız tüm varlıklara karşı sevgiyle yaklaşmış, hayvanlara, bitkilere ve doğaya muhabbet nazarıyla bakmıştır. O, Mekke’ye, Medine’ye ve  hatta </a:t>
            </a:r>
            <a:r>
              <a:rPr lang="tr-TR" dirty="0" err="1" smtClean="0"/>
              <a:t>Uhud</a:t>
            </a:r>
            <a:r>
              <a:rPr lang="tr-TR" dirty="0" smtClean="0"/>
              <a:t> Dağına karşı (</a:t>
            </a:r>
            <a:r>
              <a:rPr lang="tr-TR" dirty="0" err="1" smtClean="0"/>
              <a:t>Uhud</a:t>
            </a:r>
            <a:r>
              <a:rPr lang="tr-TR" dirty="0" smtClean="0"/>
              <a:t>, bizi sever, biz de onu severiz buyurarak) sevgisini dile getirmiştir.</a:t>
            </a:r>
          </a:p>
          <a:p>
            <a:r>
              <a:rPr lang="tr-TR" dirty="0" smtClean="0"/>
              <a:t>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
            </a:r>
            <a:br>
              <a:rPr lang="tr-TR" sz="4000" dirty="0" smtClean="0"/>
            </a:br>
            <a:r>
              <a:rPr lang="tr-TR" sz="4000" dirty="0" smtClean="0"/>
              <a:t/>
            </a:r>
            <a:br>
              <a:rPr lang="tr-TR" sz="4000" dirty="0" smtClean="0"/>
            </a:br>
            <a:r>
              <a:rPr lang="tr-TR" sz="4900" dirty="0" smtClean="0"/>
              <a:t>Kimi, Nasıl Sevmeli? </a:t>
            </a:r>
            <a:endParaRPr lang="tr-TR" sz="4900" dirty="0"/>
          </a:p>
        </p:txBody>
      </p:sp>
      <p:pic>
        <p:nvPicPr>
          <p:cNvPr id="4" name="Picture 2" descr="C:\Users\PC\Desktop\FOTOĞRAF\IMG_20170316_141619.jpg"/>
          <p:cNvPicPr>
            <a:picLocks noGrp="1" noChangeAspect="1" noChangeArrowheads="1"/>
          </p:cNvPicPr>
          <p:nvPr>
            <p:ph idx="1"/>
          </p:nvPr>
        </p:nvPicPr>
        <p:blipFill>
          <a:blip r:embed="rId2" cstate="print"/>
          <a:srcRect/>
          <a:stretch>
            <a:fillRect/>
          </a:stretch>
        </p:blipFill>
        <p:spPr bwMode="auto">
          <a:xfrm>
            <a:off x="1367644" y="2204864"/>
            <a:ext cx="7488832" cy="4104456"/>
          </a:xfrm>
          <a:prstGeom prst="rect">
            <a:avLst/>
          </a:prstGeom>
          <a:noFill/>
        </p:spPr>
      </p:pic>
      <p:sp>
        <p:nvSpPr>
          <p:cNvPr id="5" name="4 Dikdörtgen"/>
          <p:cNvSpPr/>
          <p:nvPr/>
        </p:nvSpPr>
        <p:spPr>
          <a:xfrm>
            <a:off x="1435608" y="2204864"/>
            <a:ext cx="7096832" cy="1938992"/>
          </a:xfrm>
          <a:prstGeom prst="rect">
            <a:avLst/>
          </a:prstGeom>
        </p:spPr>
        <p:txBody>
          <a:bodyPr wrap="square">
            <a:spAutoFit/>
          </a:bodyPr>
          <a:lstStyle/>
          <a:p>
            <a:r>
              <a:rPr lang="tr-TR" sz="2400" b="1" dirty="0" smtClean="0">
                <a:solidFill>
                  <a:srgbClr val="002060"/>
                </a:solidFill>
              </a:rPr>
              <a:t>“Nefsinle eşini</a:t>
            </a:r>
          </a:p>
          <a:p>
            <a:r>
              <a:rPr lang="tr-TR" sz="2400" b="1" dirty="0" smtClean="0">
                <a:solidFill>
                  <a:srgbClr val="002060"/>
                </a:solidFill>
              </a:rPr>
              <a:t> Şefkatinle çocuklarını, </a:t>
            </a:r>
          </a:p>
          <a:p>
            <a:r>
              <a:rPr lang="tr-TR" sz="2400" b="1" dirty="0" smtClean="0">
                <a:solidFill>
                  <a:srgbClr val="002060"/>
                </a:solidFill>
              </a:rPr>
              <a:t>Kalbinle </a:t>
            </a:r>
            <a:r>
              <a:rPr lang="tr-TR" sz="2400" b="1" dirty="0" err="1" smtClean="0">
                <a:solidFill>
                  <a:srgbClr val="002060"/>
                </a:solidFill>
              </a:rPr>
              <a:t>Rasulullah’ı</a:t>
            </a:r>
            <a:r>
              <a:rPr lang="tr-TR" sz="2400" b="1" dirty="0" smtClean="0">
                <a:solidFill>
                  <a:srgbClr val="002060"/>
                </a:solidFill>
              </a:rPr>
              <a:t> (</a:t>
            </a:r>
            <a:r>
              <a:rPr lang="tr-TR" sz="2400" b="1" dirty="0" err="1" smtClean="0">
                <a:solidFill>
                  <a:srgbClr val="002060"/>
                </a:solidFill>
              </a:rPr>
              <a:t>s.a.v</a:t>
            </a:r>
            <a:r>
              <a:rPr lang="tr-TR" sz="2400" b="1" dirty="0" smtClean="0">
                <a:solidFill>
                  <a:srgbClr val="002060"/>
                </a:solidFill>
              </a:rPr>
              <a:t>.),</a:t>
            </a:r>
          </a:p>
          <a:p>
            <a:r>
              <a:rPr lang="tr-TR" sz="2400" b="1" dirty="0" smtClean="0">
                <a:solidFill>
                  <a:srgbClr val="002060"/>
                </a:solidFill>
              </a:rPr>
              <a:t>Ruhunla </a:t>
            </a:r>
            <a:r>
              <a:rPr lang="tr-TR" sz="2400" b="1" dirty="0" err="1" smtClean="0">
                <a:solidFill>
                  <a:srgbClr val="002060"/>
                </a:solidFill>
              </a:rPr>
              <a:t>Allahu</a:t>
            </a:r>
            <a:r>
              <a:rPr lang="tr-TR" sz="2400" b="1" dirty="0" smtClean="0">
                <a:solidFill>
                  <a:srgbClr val="002060"/>
                </a:solidFill>
              </a:rPr>
              <a:t> Teala’yı seveceksin!”</a:t>
            </a:r>
          </a:p>
          <a:p>
            <a:r>
              <a:rPr lang="tr-TR" sz="2400" b="1" dirty="0" smtClean="0">
                <a:solidFill>
                  <a:srgbClr val="002060"/>
                </a:solidFill>
              </a:rPr>
              <a:t>                                (Hz. Fatıma (</a:t>
            </a:r>
            <a:r>
              <a:rPr lang="tr-TR" sz="2400" b="1" dirty="0" err="1" smtClean="0">
                <a:solidFill>
                  <a:srgbClr val="002060"/>
                </a:solidFill>
              </a:rPr>
              <a:t>r.a</a:t>
            </a:r>
            <a:r>
              <a:rPr lang="tr-TR" sz="2400" b="1" dirty="0" smtClean="0">
                <a:solidFill>
                  <a:srgbClr val="002060"/>
                </a:solidFill>
              </a:rPr>
              <a:t>.))</a:t>
            </a:r>
            <a:endParaRPr lang="tr-TR" sz="2400" b="1"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r>
              <a:rPr lang="tr-TR" sz="3200" dirty="0" smtClean="0"/>
              <a:t>-”</a:t>
            </a:r>
            <a:r>
              <a:rPr lang="tr-TR" sz="3200" b="1" dirty="0" smtClean="0"/>
              <a:t>Sevgi nedir</a:t>
            </a:r>
            <a:r>
              <a:rPr lang="tr-TR" sz="3200" dirty="0" smtClean="0"/>
              <a:t>” sorusuna</a:t>
            </a:r>
            <a:br>
              <a:rPr lang="tr-TR" sz="3200" dirty="0" smtClean="0"/>
            </a:br>
            <a:r>
              <a:rPr lang="tr-TR" sz="3200" dirty="0" smtClean="0"/>
              <a:t>“</a:t>
            </a:r>
            <a:r>
              <a:rPr lang="tr-TR" sz="3200" b="1" dirty="0" smtClean="0"/>
              <a:t>Sevdiğin konusunda Allah’tan korkmandır</a:t>
            </a:r>
            <a:r>
              <a:rPr lang="tr-TR" sz="3200" dirty="0" smtClean="0"/>
              <a:t>” demişler. </a:t>
            </a:r>
            <a:endParaRPr lang="tr-TR" sz="3200" dirty="0"/>
          </a:p>
        </p:txBody>
      </p:sp>
      <p:pic>
        <p:nvPicPr>
          <p:cNvPr id="2050" name="Picture 2" descr="C:\Users\PC\Desktop\FOTOĞRAF\IMG_20170316_142112.jpg"/>
          <p:cNvPicPr>
            <a:picLocks noGrp="1" noChangeAspect="1" noChangeArrowheads="1"/>
          </p:cNvPicPr>
          <p:nvPr>
            <p:ph idx="1"/>
          </p:nvPr>
        </p:nvPicPr>
        <p:blipFill>
          <a:blip r:embed="rId2" cstate="print"/>
          <a:srcRect/>
          <a:stretch>
            <a:fillRect/>
          </a:stretch>
        </p:blipFill>
        <p:spPr bwMode="auto">
          <a:xfrm>
            <a:off x="1547664" y="2780928"/>
            <a:ext cx="7056784" cy="360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SEVMEK DEYİNCE….</a:t>
            </a:r>
            <a:endParaRPr lang="tr-TR" dirty="0"/>
          </a:p>
        </p:txBody>
      </p:sp>
      <p:sp>
        <p:nvSpPr>
          <p:cNvPr id="3" name="2 İçerik Yer Tutucusu"/>
          <p:cNvSpPr>
            <a:spLocks noGrp="1"/>
          </p:cNvSpPr>
          <p:nvPr>
            <p:ph idx="1"/>
          </p:nvPr>
        </p:nvSpPr>
        <p:spPr/>
        <p:txBody>
          <a:bodyPr>
            <a:normAutofit fontScale="85000" lnSpcReduction="10000"/>
          </a:bodyPr>
          <a:lstStyle/>
          <a:p>
            <a:pPr>
              <a:buNone/>
            </a:pPr>
            <a:r>
              <a:rPr lang="tr-TR" sz="1800" dirty="0" smtClean="0"/>
              <a:t>       </a:t>
            </a:r>
            <a:r>
              <a:rPr lang="tr-TR" sz="2400" dirty="0" smtClean="0"/>
              <a:t>“</a:t>
            </a:r>
            <a:r>
              <a:rPr lang="tr-TR" sz="2400" b="1" dirty="0" smtClean="0"/>
              <a:t>Kişi sevdiğiyle beraberdir</a:t>
            </a:r>
            <a:r>
              <a:rPr lang="tr-TR" sz="2400" dirty="0" smtClean="0"/>
              <a:t>.” (</a:t>
            </a:r>
            <a:r>
              <a:rPr lang="tr-TR" sz="2400" dirty="0" err="1" smtClean="0"/>
              <a:t>Buhari</a:t>
            </a:r>
            <a:r>
              <a:rPr lang="tr-TR" sz="2400" dirty="0" smtClean="0"/>
              <a:t>, </a:t>
            </a:r>
            <a:r>
              <a:rPr lang="tr-TR" sz="2400" dirty="0" err="1" smtClean="0"/>
              <a:t>Edeb</a:t>
            </a:r>
            <a:r>
              <a:rPr lang="tr-TR" sz="2400" dirty="0" smtClean="0"/>
              <a:t>, 96.)</a:t>
            </a:r>
          </a:p>
          <a:p>
            <a:r>
              <a:rPr lang="tr-TR" sz="2400" dirty="0" smtClean="0"/>
              <a:t>“</a:t>
            </a:r>
            <a:r>
              <a:rPr lang="tr-TR" sz="2400" b="1" dirty="0" smtClean="0"/>
              <a:t>Amellerin en faziletlisi,  Allah için sevmek ve Allah için nefret etmektir</a:t>
            </a:r>
            <a:r>
              <a:rPr lang="tr-TR" sz="2400" dirty="0" smtClean="0"/>
              <a:t>.” </a:t>
            </a:r>
          </a:p>
          <a:p>
            <a:r>
              <a:rPr lang="tr-TR" sz="2400" dirty="0" smtClean="0"/>
              <a:t>                                                 (Ebu Davud, Sünnet, 2.)</a:t>
            </a:r>
          </a:p>
          <a:p>
            <a:r>
              <a:rPr lang="tr-TR" sz="2400" dirty="0" smtClean="0"/>
              <a:t>Allah Teala kıyamet günü şöyle buyurur: </a:t>
            </a:r>
            <a:r>
              <a:rPr lang="tr-TR" sz="2400" b="1" dirty="0" smtClean="0"/>
              <a:t>“Nerede Benim rızam için birbirini sevenler! Gölgem dışında hiçbir gölgenin olmadığı  böyle bir günde onları kendi gölgemde gölgelendireceğim.”</a:t>
            </a:r>
            <a:r>
              <a:rPr lang="tr-TR" sz="2400" dirty="0" smtClean="0"/>
              <a:t> (</a:t>
            </a:r>
            <a:r>
              <a:rPr lang="tr-TR" sz="2400" dirty="0" err="1" smtClean="0"/>
              <a:t>İbn</a:t>
            </a:r>
            <a:r>
              <a:rPr lang="tr-TR" sz="2400" dirty="0" smtClean="0"/>
              <a:t> </a:t>
            </a:r>
            <a:r>
              <a:rPr lang="tr-TR" sz="2400" dirty="0" err="1" smtClean="0"/>
              <a:t>Hanbel</a:t>
            </a:r>
            <a:r>
              <a:rPr lang="tr-TR" sz="2400" dirty="0" smtClean="0"/>
              <a:t>, II, 338.)</a:t>
            </a:r>
          </a:p>
          <a:p>
            <a:r>
              <a:rPr lang="tr-TR" sz="2400" dirty="0" smtClean="0"/>
              <a:t>Bir adam Hz. Peygamber’in (a.s.) yanındayken oradan birisi geçti. Adam, “Ey Allah’ın </a:t>
            </a:r>
            <a:r>
              <a:rPr lang="tr-TR" sz="2400" dirty="0" err="1" smtClean="0"/>
              <a:t>Rasulü</a:t>
            </a:r>
            <a:r>
              <a:rPr lang="tr-TR" sz="2400" dirty="0" smtClean="0"/>
              <a:t>, ben bu adamı seviyorum” dedi.  Peygamberimiz (a.s.) ona “bunu ona söyledin mi?” diye sordu. Adam “Hayır” cevabını verdi. Hz. Peygamber (a.s.) “Git ona söyle” buyurdu. Bunun üzerine adam o kimsenin yanına gitti ve “Ben seni Allah  için seviyorum” dedi. Öteki adam da “beni kendisi için sevdiğin Allah da seni sevsin.” buyurdu. (Ebu </a:t>
            </a:r>
            <a:r>
              <a:rPr lang="tr-TR" sz="2400" dirty="0" err="1" smtClean="0"/>
              <a:t>Davud</a:t>
            </a:r>
            <a:r>
              <a:rPr lang="tr-TR" sz="2400" dirty="0" smtClean="0"/>
              <a:t>, </a:t>
            </a:r>
            <a:r>
              <a:rPr lang="tr-TR" sz="2400" dirty="0" err="1" smtClean="0"/>
              <a:t>Edeb</a:t>
            </a:r>
            <a:r>
              <a:rPr lang="tr-TR" sz="2400" dirty="0" smtClean="0"/>
              <a:t>, 112-113.)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C\Desktop\RESİM\IMG_20151113_185226.jpg"/>
          <p:cNvPicPr>
            <a:picLocks noChangeAspect="1" noChangeArrowheads="1"/>
          </p:cNvPicPr>
          <p:nvPr/>
        </p:nvPicPr>
        <p:blipFill>
          <a:blip r:embed="rId2" cstate="print"/>
          <a:srcRect/>
          <a:stretch>
            <a:fillRect/>
          </a:stretch>
        </p:blipFill>
        <p:spPr bwMode="auto">
          <a:xfrm>
            <a:off x="1962766" y="764704"/>
            <a:ext cx="6552728" cy="5256584"/>
          </a:xfrm>
          <a:prstGeom prst="rect">
            <a:avLst/>
          </a:prstGeom>
          <a:noFill/>
        </p:spPr>
      </p:pic>
      <p:sp>
        <p:nvSpPr>
          <p:cNvPr id="3" name="2 Dikdörtgen"/>
          <p:cNvSpPr/>
          <p:nvPr/>
        </p:nvSpPr>
        <p:spPr>
          <a:xfrm>
            <a:off x="4283968" y="620688"/>
            <a:ext cx="4248472" cy="707886"/>
          </a:xfrm>
          <a:prstGeom prst="rect">
            <a:avLst/>
          </a:prstGeom>
        </p:spPr>
        <p:txBody>
          <a:bodyPr wrap="square">
            <a:spAutoFit/>
          </a:bodyPr>
          <a:lstStyle/>
          <a:p>
            <a:endParaRPr lang="tr-TR" sz="2000" dirty="0" smtClean="0"/>
          </a:p>
          <a:p>
            <a:endParaRPr lang="tr-TR" sz="2000" dirty="0" smtClean="0"/>
          </a:p>
        </p:txBody>
      </p:sp>
      <p:sp>
        <p:nvSpPr>
          <p:cNvPr id="5" name="4 Dikdörtgen"/>
          <p:cNvSpPr/>
          <p:nvPr/>
        </p:nvSpPr>
        <p:spPr>
          <a:xfrm>
            <a:off x="4788024" y="1616606"/>
            <a:ext cx="3456384" cy="1477328"/>
          </a:xfrm>
          <a:prstGeom prst="rect">
            <a:avLst/>
          </a:prstGeom>
        </p:spPr>
        <p:txBody>
          <a:bodyPr wrap="square">
            <a:spAutoFit/>
          </a:bodyPr>
          <a:lstStyle/>
          <a:p>
            <a:r>
              <a:rPr lang="tr-TR" b="1" dirty="0" smtClean="0"/>
              <a:t>-“Ademoğlunun iki vadi dolusu altını olsa, üçüncüsünün de olmasını ister.”</a:t>
            </a:r>
          </a:p>
          <a:p>
            <a:r>
              <a:rPr lang="tr-TR" b="1" dirty="0" smtClean="0"/>
              <a:t> </a:t>
            </a:r>
            <a:r>
              <a:rPr lang="tr-TR" dirty="0" smtClean="0"/>
              <a:t>(Müslim, Zekat, 116.)</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0728"/>
            <a:ext cx="6552728" cy="5740102"/>
          </a:xfrm>
          <a:prstGeom prst="rect">
            <a:avLst/>
          </a:prstGeom>
        </p:spPr>
      </p:pic>
      <p:sp>
        <p:nvSpPr>
          <p:cNvPr id="2" name="Dikdörtgen 1"/>
          <p:cNvSpPr/>
          <p:nvPr/>
        </p:nvSpPr>
        <p:spPr>
          <a:xfrm>
            <a:off x="2286000" y="1124744"/>
            <a:ext cx="5166320" cy="3970318"/>
          </a:xfrm>
          <a:prstGeom prst="rect">
            <a:avLst/>
          </a:prstGeom>
        </p:spPr>
        <p:txBody>
          <a:bodyPr wrap="square">
            <a:spAutoFit/>
          </a:bodyPr>
          <a:lstStyle/>
          <a:p>
            <a:endParaRPr lang="tr-TR" b="1" dirty="0" smtClean="0">
              <a:solidFill>
                <a:schemeClr val="bg1"/>
              </a:solidFill>
            </a:endParaRPr>
          </a:p>
          <a:p>
            <a:endParaRPr lang="tr-TR" b="1" dirty="0">
              <a:solidFill>
                <a:schemeClr val="bg1"/>
              </a:solidFill>
            </a:endParaRPr>
          </a:p>
          <a:p>
            <a:r>
              <a:rPr lang="tr-TR" sz="2000" b="1" dirty="0" smtClean="0">
                <a:solidFill>
                  <a:schemeClr val="bg1"/>
                </a:solidFill>
              </a:rPr>
              <a:t>-“</a:t>
            </a:r>
            <a:r>
              <a:rPr lang="tr-TR" sz="2000" b="1" dirty="0">
                <a:solidFill>
                  <a:schemeClr val="bg1"/>
                </a:solidFill>
              </a:rPr>
              <a:t>Şu insanlar, hemen ellerine geçebilecek dünyalıkları seviyorlar da, önlerindeki çetin bir günü( ahireti) ihmal ediyorlar.” (İnsan, 76/27.)</a:t>
            </a:r>
          </a:p>
          <a:p>
            <a:r>
              <a:rPr lang="tr-TR" sz="2000" b="1" dirty="0">
                <a:solidFill>
                  <a:schemeClr val="bg1"/>
                </a:solidFill>
              </a:rPr>
              <a:t>-“Sevdiğiniz şeylerden Allah yolunda harcamadıkça iyiliğe asla erişemezsiniz.” (Al-i İmran, 3/192.)</a:t>
            </a:r>
          </a:p>
          <a:p>
            <a:endParaRPr lang="tr-TR" sz="2000" dirty="0" smtClean="0">
              <a:solidFill>
                <a:schemeClr val="bg1"/>
              </a:solidFill>
              <a:latin typeface="Times New Roman"/>
              <a:cs typeface="Times New Roman"/>
            </a:endParaRPr>
          </a:p>
          <a:p>
            <a:endParaRPr lang="tr-TR" sz="2000" dirty="0">
              <a:solidFill>
                <a:schemeClr val="bg1"/>
              </a:solidFill>
              <a:latin typeface="Times New Roman"/>
              <a:cs typeface="Times New Roman"/>
            </a:endParaRPr>
          </a:p>
          <a:p>
            <a:endParaRPr lang="tr-TR" dirty="0" smtClean="0">
              <a:solidFill>
                <a:schemeClr val="bg1"/>
              </a:solidFill>
              <a:latin typeface="Times New Roman"/>
              <a:cs typeface="Times New Roman"/>
            </a:endParaRPr>
          </a:p>
          <a:p>
            <a:endParaRPr lang="tr-TR" dirty="0">
              <a:solidFill>
                <a:schemeClr val="bg1"/>
              </a:solidFill>
            </a:endParaRPr>
          </a:p>
        </p:txBody>
      </p:sp>
    </p:spTree>
    <p:extLst>
      <p:ext uri="{BB962C8B-B14F-4D97-AF65-F5344CB8AC3E}">
        <p14:creationId xmlns:p14="http://schemas.microsoft.com/office/powerpoint/2010/main" val="2296744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0728"/>
            <a:ext cx="6552728" cy="5740102"/>
          </a:xfrm>
          <a:prstGeom prst="rect">
            <a:avLst/>
          </a:prstGeom>
        </p:spPr>
      </p:pic>
      <p:sp>
        <p:nvSpPr>
          <p:cNvPr id="3" name="Dikdörtgen 2"/>
          <p:cNvSpPr/>
          <p:nvPr/>
        </p:nvSpPr>
        <p:spPr>
          <a:xfrm>
            <a:off x="2286000" y="1484784"/>
            <a:ext cx="4878288" cy="2246769"/>
          </a:xfrm>
          <a:prstGeom prst="rect">
            <a:avLst/>
          </a:prstGeom>
        </p:spPr>
        <p:txBody>
          <a:bodyPr wrap="square">
            <a:spAutoFit/>
          </a:bodyPr>
          <a:lstStyle/>
          <a:p>
            <a:endParaRPr lang="tr-TR" sz="2000" dirty="0" smtClean="0">
              <a:solidFill>
                <a:schemeClr val="bg1"/>
              </a:solidFill>
              <a:latin typeface="Times New Roman"/>
              <a:cs typeface="Times New Roman"/>
            </a:endParaRPr>
          </a:p>
          <a:p>
            <a:r>
              <a:rPr lang="tr-TR" sz="2000" dirty="0" smtClean="0">
                <a:solidFill>
                  <a:schemeClr val="bg1"/>
                </a:solidFill>
                <a:latin typeface="Times New Roman"/>
                <a:cs typeface="Times New Roman"/>
              </a:rPr>
              <a:t>*</a:t>
            </a:r>
            <a:r>
              <a:rPr lang="tr-TR" sz="2000" dirty="0">
                <a:solidFill>
                  <a:schemeClr val="bg1"/>
                </a:solidFill>
              </a:rPr>
              <a:t>Ebu Talha </a:t>
            </a:r>
            <a:r>
              <a:rPr lang="tr-TR" sz="2000" dirty="0" smtClean="0">
                <a:solidFill>
                  <a:schemeClr val="bg1"/>
                </a:solidFill>
              </a:rPr>
              <a:t>(</a:t>
            </a:r>
            <a:r>
              <a:rPr lang="tr-TR" sz="2000" dirty="0" err="1" smtClean="0">
                <a:solidFill>
                  <a:schemeClr val="bg1"/>
                </a:solidFill>
              </a:rPr>
              <a:t>r.a</a:t>
            </a:r>
            <a:r>
              <a:rPr lang="tr-TR" sz="2000" dirty="0" smtClean="0">
                <a:solidFill>
                  <a:schemeClr val="bg1"/>
                </a:solidFill>
              </a:rPr>
              <a:t>.) sevdiği </a:t>
            </a:r>
            <a:r>
              <a:rPr lang="tr-TR" sz="2000" dirty="0">
                <a:solidFill>
                  <a:schemeClr val="bg1"/>
                </a:solidFill>
              </a:rPr>
              <a:t>bahçesini Allah yolunda vermiş, diğer bir </a:t>
            </a:r>
            <a:r>
              <a:rPr lang="tr-TR" sz="2000" dirty="0" err="1">
                <a:solidFill>
                  <a:schemeClr val="bg1"/>
                </a:solidFill>
              </a:rPr>
              <a:t>sahabi</a:t>
            </a:r>
            <a:r>
              <a:rPr lang="tr-TR" sz="2000" dirty="0">
                <a:solidFill>
                  <a:schemeClr val="bg1"/>
                </a:solidFill>
              </a:rPr>
              <a:t> atlarından birini, Allah yolunda </a:t>
            </a:r>
            <a:r>
              <a:rPr lang="tr-TR" sz="2000" dirty="0" smtClean="0">
                <a:solidFill>
                  <a:schemeClr val="bg1"/>
                </a:solidFill>
              </a:rPr>
              <a:t>vermişti.</a:t>
            </a:r>
          </a:p>
          <a:p>
            <a:r>
              <a:rPr lang="tr-TR" sz="2000" dirty="0" smtClean="0">
                <a:solidFill>
                  <a:schemeClr val="bg1"/>
                </a:solidFill>
              </a:rPr>
              <a:t>-Abdurrahman b. </a:t>
            </a:r>
            <a:r>
              <a:rPr lang="tr-TR" sz="2000" dirty="0" err="1" smtClean="0">
                <a:solidFill>
                  <a:schemeClr val="bg1"/>
                </a:solidFill>
              </a:rPr>
              <a:t>Avf</a:t>
            </a:r>
            <a:r>
              <a:rPr lang="tr-TR" sz="2000" dirty="0" smtClean="0">
                <a:solidFill>
                  <a:schemeClr val="bg1"/>
                </a:solidFill>
              </a:rPr>
              <a:t> (</a:t>
            </a:r>
            <a:r>
              <a:rPr lang="tr-TR" sz="2000" dirty="0" err="1" smtClean="0">
                <a:solidFill>
                  <a:schemeClr val="bg1"/>
                </a:solidFill>
              </a:rPr>
              <a:t>r.a</a:t>
            </a:r>
            <a:r>
              <a:rPr lang="tr-TR" sz="2000" dirty="0" smtClean="0">
                <a:solidFill>
                  <a:schemeClr val="bg1"/>
                </a:solidFill>
              </a:rPr>
              <a:t>.) beş yüz deve yükü tutarındaki malı </a:t>
            </a:r>
            <a:r>
              <a:rPr lang="tr-TR" sz="2000" dirty="0">
                <a:solidFill>
                  <a:schemeClr val="bg1"/>
                </a:solidFill>
              </a:rPr>
              <a:t>bir defada </a:t>
            </a:r>
            <a:r>
              <a:rPr lang="tr-TR" sz="2000" dirty="0" smtClean="0">
                <a:solidFill>
                  <a:schemeClr val="bg1"/>
                </a:solidFill>
              </a:rPr>
              <a:t>Allah yolunda infak etmişti.</a:t>
            </a:r>
            <a:endParaRPr lang="tr-TR" sz="2000" dirty="0"/>
          </a:p>
        </p:txBody>
      </p:sp>
    </p:spTree>
    <p:extLst>
      <p:ext uri="{BB962C8B-B14F-4D97-AF65-F5344CB8AC3E}">
        <p14:creationId xmlns:p14="http://schemas.microsoft.com/office/powerpoint/2010/main" val="423441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PC\Desktop\RESİM\IMG_20151114_164959.jpg"/>
          <p:cNvPicPr>
            <a:picLocks noChangeAspect="1" noChangeArrowheads="1"/>
          </p:cNvPicPr>
          <p:nvPr/>
        </p:nvPicPr>
        <p:blipFill>
          <a:blip r:embed="rId2" cstate="print"/>
          <a:srcRect/>
          <a:stretch>
            <a:fillRect/>
          </a:stretch>
        </p:blipFill>
        <p:spPr bwMode="auto">
          <a:xfrm>
            <a:off x="1403648" y="620688"/>
            <a:ext cx="6502400" cy="5976664"/>
          </a:xfrm>
          <a:prstGeom prst="rect">
            <a:avLst/>
          </a:prstGeom>
          <a:noFill/>
        </p:spPr>
      </p:pic>
      <p:sp>
        <p:nvSpPr>
          <p:cNvPr id="4" name="3 Dikdörtgen"/>
          <p:cNvSpPr/>
          <p:nvPr/>
        </p:nvSpPr>
        <p:spPr>
          <a:xfrm>
            <a:off x="2286000" y="1052736"/>
            <a:ext cx="5238328" cy="3970318"/>
          </a:xfrm>
          <a:prstGeom prst="rect">
            <a:avLst/>
          </a:prstGeom>
        </p:spPr>
        <p:txBody>
          <a:bodyPr wrap="square">
            <a:spAutoFit/>
          </a:bodyPr>
          <a:lstStyle/>
          <a:p>
            <a:endParaRPr lang="tr-TR" sz="2800" dirty="0" smtClean="0"/>
          </a:p>
          <a:p>
            <a:endParaRPr lang="tr-TR" sz="2800" dirty="0"/>
          </a:p>
          <a:p>
            <a:endParaRPr lang="tr-TR" sz="2800" dirty="0" smtClean="0"/>
          </a:p>
          <a:p>
            <a:r>
              <a:rPr lang="tr-TR" sz="2800" dirty="0" smtClean="0"/>
              <a:t>“</a:t>
            </a:r>
            <a:r>
              <a:rPr lang="tr-TR" sz="2800" b="1" dirty="0" smtClean="0"/>
              <a:t>Ey iman edenler! Mallarınız ve çocuklarınız sizi Allah’ı anmaktan alıkoymasın. Kim bunu yaparsa, işte onlar ziyana uğrayanlardır.”    (</a:t>
            </a:r>
            <a:r>
              <a:rPr lang="tr-TR" sz="2800" b="1" dirty="0" err="1" smtClean="0"/>
              <a:t>Münafikun</a:t>
            </a:r>
            <a:r>
              <a:rPr lang="tr-TR" sz="2800" b="1" dirty="0" smtClean="0"/>
              <a:t>, 63/9.)</a:t>
            </a:r>
            <a:endParaRPr lang="tr-TR"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498080" cy="1143000"/>
          </a:xfrm>
        </p:spPr>
        <p:txBody>
          <a:bodyPr>
            <a:noAutofit/>
          </a:bodyPr>
          <a:lstStyle/>
          <a:p>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“Rabbimiz, bizi doğru yola ilettikten sonra kalplerimizi eğriltme. Bize tarafından rahmet ver. Lütfu en bol olan Sensin.”  </a:t>
            </a:r>
            <a:br>
              <a:rPr lang="tr-TR" sz="2800" b="1" dirty="0" smtClean="0"/>
            </a:br>
            <a:r>
              <a:rPr lang="tr-TR" sz="2800" b="1" dirty="0"/>
              <a:t> </a:t>
            </a:r>
            <a:r>
              <a:rPr lang="tr-TR" sz="2800" b="1" dirty="0" smtClean="0"/>
              <a:t>                                           </a:t>
            </a:r>
            <a:r>
              <a:rPr lang="tr-TR" sz="1800" b="1" dirty="0" smtClean="0"/>
              <a:t>(</a:t>
            </a:r>
            <a:r>
              <a:rPr lang="tr-TR" sz="1800" b="1" dirty="0" err="1" smtClean="0"/>
              <a:t>Âl</a:t>
            </a:r>
            <a:r>
              <a:rPr lang="tr-TR" sz="1800" b="1" dirty="0" smtClean="0"/>
              <a:t>-i İmran, 3/8.)</a:t>
            </a:r>
            <a:endParaRPr lang="tr-TR" sz="1800" b="1" dirty="0"/>
          </a:p>
        </p:txBody>
      </p:sp>
      <p:pic>
        <p:nvPicPr>
          <p:cNvPr id="4" name="Picture 2" descr="C:\Users\PC\Desktop\RESİM\GetAttachmentFF4FQL2J.jpg"/>
          <p:cNvPicPr>
            <a:picLocks noGrp="1" noChangeAspect="1" noChangeArrowheads="1"/>
          </p:cNvPicPr>
          <p:nvPr>
            <p:ph idx="1"/>
          </p:nvPr>
        </p:nvPicPr>
        <p:blipFill>
          <a:blip r:embed="rId2" cstate="print"/>
          <a:srcRect/>
          <a:stretch>
            <a:fillRect/>
          </a:stretch>
        </p:blipFill>
        <p:spPr bwMode="auto">
          <a:xfrm>
            <a:off x="1331640" y="3284984"/>
            <a:ext cx="7560840" cy="3096344"/>
          </a:xfrm>
          <a:prstGeom prst="rect">
            <a:avLst/>
          </a:prstGeom>
          <a:noFill/>
        </p:spPr>
      </p:pic>
      <p:sp>
        <p:nvSpPr>
          <p:cNvPr id="5" name="4 Dikdörtgen"/>
          <p:cNvSpPr/>
          <p:nvPr/>
        </p:nvSpPr>
        <p:spPr>
          <a:xfrm>
            <a:off x="1547664" y="3501008"/>
            <a:ext cx="7096125" cy="1323439"/>
          </a:xfrm>
          <a:prstGeom prst="rect">
            <a:avLst/>
          </a:prstGeom>
        </p:spPr>
        <p:txBody>
          <a:bodyPr wrap="square">
            <a:spAutoFit/>
          </a:bodyPr>
          <a:lstStyle/>
          <a:p>
            <a:r>
              <a:rPr lang="tr-TR" sz="4000" dirty="0" smtClean="0"/>
              <a:t>Katılımınız İçin Teşekkür Ederiz…</a:t>
            </a:r>
            <a:endParaRPr lang="tr-T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t>
            </a:r>
            <a:r>
              <a:rPr lang="tr-TR" sz="4000" b="1" dirty="0" smtClean="0"/>
              <a:t>İlahi Sevginin Tezahürleri</a:t>
            </a:r>
            <a:r>
              <a:rPr lang="tr-TR" sz="3600" b="1" dirty="0" smtClean="0"/>
              <a:t/>
            </a:r>
            <a:br>
              <a:rPr lang="tr-TR" sz="3600" b="1" dirty="0" smtClean="0"/>
            </a:br>
            <a:endParaRPr lang="tr-TR" sz="3600" b="1" dirty="0"/>
          </a:p>
        </p:txBody>
      </p:sp>
      <p:sp>
        <p:nvSpPr>
          <p:cNvPr id="3" name="2 İçerik Yer Tutucusu"/>
          <p:cNvSpPr>
            <a:spLocks noGrp="1"/>
          </p:cNvSpPr>
          <p:nvPr>
            <p:ph idx="1"/>
          </p:nvPr>
        </p:nvSpPr>
        <p:spPr/>
        <p:txBody>
          <a:bodyPr>
            <a:normAutofit/>
          </a:bodyPr>
          <a:lstStyle/>
          <a:p>
            <a:endParaRPr lang="tr-TR" sz="1400" dirty="0" smtClean="0"/>
          </a:p>
          <a:p>
            <a:r>
              <a:rPr lang="tr-TR" sz="2000" dirty="0" smtClean="0"/>
              <a:t>Allah (c.c.) bütün sevgilerin kaynağı, varlık sebebi ve sevgisi sonsuz olandır. </a:t>
            </a:r>
          </a:p>
          <a:p>
            <a:r>
              <a:rPr lang="tr-TR" sz="2000" dirty="0" smtClean="0"/>
              <a:t>O, </a:t>
            </a:r>
            <a:r>
              <a:rPr lang="tr-TR" sz="2000" b="1" dirty="0" smtClean="0"/>
              <a:t>el-</a:t>
            </a:r>
            <a:r>
              <a:rPr lang="tr-TR" sz="2000" b="1" dirty="0" err="1" smtClean="0"/>
              <a:t>Vedud</a:t>
            </a:r>
            <a:r>
              <a:rPr lang="tr-TR" sz="2000" dirty="0" err="1" smtClean="0"/>
              <a:t>’dur</a:t>
            </a:r>
            <a:r>
              <a:rPr lang="tr-TR" sz="2000" dirty="0" smtClean="0"/>
              <a:t>:  hem sevendir, hem sevilendir.</a:t>
            </a:r>
          </a:p>
          <a:p>
            <a:r>
              <a:rPr lang="tr-TR" sz="2000" dirty="0" smtClean="0"/>
              <a:t>O’nun sevgisi lütufkar ve merhamet dolu bir sevgidir.</a:t>
            </a:r>
          </a:p>
          <a:p>
            <a:r>
              <a:rPr lang="tr-TR" sz="2000" dirty="0" smtClean="0"/>
              <a:t>Bu sonsuz sevgi sayesinde tüm varlıklara rızık verir. Bu sınırsız  sevgisi sayesinde  kullarının da kendisini tanımasına ve sevmesine yardımcı olur ve bu sevgi ile kullarını bağışlar.  Zira Allah “Çok Bağışlayan ve pek Sevendir” </a:t>
            </a:r>
            <a:r>
              <a:rPr lang="tr-TR" sz="1800" dirty="0" smtClean="0"/>
              <a:t>(</a:t>
            </a:r>
            <a:r>
              <a:rPr lang="tr-TR" sz="1800" dirty="0" err="1" smtClean="0"/>
              <a:t>Buruc</a:t>
            </a:r>
            <a:r>
              <a:rPr lang="tr-TR" sz="1800" dirty="0" smtClean="0"/>
              <a:t> suresi, 14.)</a:t>
            </a:r>
          </a:p>
          <a:p>
            <a:r>
              <a:rPr lang="tr-TR" sz="2000" dirty="0" smtClean="0"/>
              <a:t>Kullarını bağışlamak O’nu sevindirir. </a:t>
            </a:r>
            <a:r>
              <a:rPr lang="tr-TR" sz="1800" dirty="0" smtClean="0"/>
              <a:t>(Müslim, </a:t>
            </a:r>
            <a:r>
              <a:rPr lang="tr-TR" sz="1800" dirty="0" err="1" smtClean="0"/>
              <a:t>Tevbe</a:t>
            </a:r>
            <a:r>
              <a:rPr lang="tr-TR" sz="1800" dirty="0" smtClean="0"/>
              <a:t>, 3.)</a:t>
            </a:r>
          </a:p>
          <a:p>
            <a:r>
              <a:rPr lang="tr-TR" sz="2000" dirty="0" smtClean="0"/>
              <a:t>Tüm evren Allah’ın (c.c.) sevgi ve merhameti ile ayakta durur.</a:t>
            </a:r>
          </a:p>
          <a:p>
            <a:r>
              <a:rPr lang="tr-TR" sz="2000" dirty="0" smtClean="0"/>
              <a:t>“Allah, bir insanı sevdiğinde birinizin hastasını (soğuk) su içmekten koruduğu gibi onu dünyanın kötülüklerinden korur.”        </a:t>
            </a:r>
            <a:r>
              <a:rPr lang="tr-TR" sz="1800" dirty="0" smtClean="0"/>
              <a:t>(</a:t>
            </a:r>
            <a:r>
              <a:rPr lang="tr-TR" sz="1800" dirty="0" err="1" smtClean="0"/>
              <a:t>Tirmizi</a:t>
            </a:r>
            <a:r>
              <a:rPr lang="tr-TR" sz="1800" dirty="0" smtClean="0"/>
              <a:t>, </a:t>
            </a:r>
            <a:r>
              <a:rPr lang="tr-TR" sz="1800" dirty="0" err="1" smtClean="0"/>
              <a:t>Tıb</a:t>
            </a:r>
            <a:r>
              <a:rPr lang="tr-TR" sz="1800" dirty="0" smtClean="0"/>
              <a:t>, 1.)</a:t>
            </a:r>
            <a:endParaRPr lang="tr-T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RESİM\IMG_20170114_195842.jpg"/>
          <p:cNvPicPr>
            <a:picLocks noChangeAspect="1" noChangeArrowheads="1"/>
          </p:cNvPicPr>
          <p:nvPr/>
        </p:nvPicPr>
        <p:blipFill>
          <a:blip r:embed="rId2" cstate="print"/>
          <a:srcRect/>
          <a:stretch>
            <a:fillRect/>
          </a:stretch>
        </p:blipFill>
        <p:spPr bwMode="auto">
          <a:xfrm>
            <a:off x="1187624" y="332656"/>
            <a:ext cx="7560840" cy="6120680"/>
          </a:xfrm>
          <a:prstGeom prst="rect">
            <a:avLst/>
          </a:prstGeom>
          <a:noFill/>
        </p:spPr>
      </p:pic>
      <p:sp>
        <p:nvSpPr>
          <p:cNvPr id="3" name="2 Dikdörtgen"/>
          <p:cNvSpPr/>
          <p:nvPr/>
        </p:nvSpPr>
        <p:spPr>
          <a:xfrm>
            <a:off x="1331640" y="764704"/>
            <a:ext cx="5526360" cy="4893647"/>
          </a:xfrm>
          <a:prstGeom prst="rect">
            <a:avLst/>
          </a:prstGeom>
        </p:spPr>
        <p:txBody>
          <a:bodyPr wrap="square">
            <a:spAutoFit/>
          </a:bodyPr>
          <a:lstStyle/>
          <a:p>
            <a:endParaRPr lang="tr-TR" sz="2400" b="1" dirty="0" smtClean="0">
              <a:solidFill>
                <a:srgbClr val="FF0000"/>
              </a:solidFill>
            </a:endParaRPr>
          </a:p>
          <a:p>
            <a:endParaRPr lang="tr-TR" sz="2400" b="1" dirty="0">
              <a:solidFill>
                <a:srgbClr val="FF0000"/>
              </a:solidFill>
            </a:endParaRPr>
          </a:p>
          <a:p>
            <a:endParaRPr lang="tr-TR" sz="2400" b="1" dirty="0" smtClean="0">
              <a:solidFill>
                <a:srgbClr val="FF0000"/>
              </a:solidFill>
            </a:endParaRPr>
          </a:p>
          <a:p>
            <a:r>
              <a:rPr lang="tr-TR" sz="2400" b="1" dirty="0" smtClean="0">
                <a:solidFill>
                  <a:srgbClr val="FF0000"/>
                </a:solidFill>
              </a:rPr>
              <a:t>“Şu üç özellik kimde bulunursa o kişi imanın tadına varır:</a:t>
            </a:r>
          </a:p>
          <a:p>
            <a:r>
              <a:rPr lang="tr-TR" sz="2400" b="1" dirty="0" smtClean="0">
                <a:solidFill>
                  <a:srgbClr val="FF0000"/>
                </a:solidFill>
              </a:rPr>
              <a:t>- Allah’ı (c.c.) ve </a:t>
            </a:r>
            <a:r>
              <a:rPr lang="tr-TR" sz="2400" b="1" dirty="0" err="1" smtClean="0">
                <a:solidFill>
                  <a:srgbClr val="FF0000"/>
                </a:solidFill>
              </a:rPr>
              <a:t>Rasulü’nü</a:t>
            </a:r>
            <a:r>
              <a:rPr lang="tr-TR" sz="2400" b="1" dirty="0" smtClean="0">
                <a:solidFill>
                  <a:srgbClr val="FF0000"/>
                </a:solidFill>
              </a:rPr>
              <a:t> (a.s.) herkesten çok sevmek</a:t>
            </a:r>
          </a:p>
          <a:p>
            <a:r>
              <a:rPr lang="tr-TR" sz="2400" b="1" dirty="0" smtClean="0">
                <a:solidFill>
                  <a:srgbClr val="FF0000"/>
                </a:solidFill>
              </a:rPr>
              <a:t>-Sevdiği kişiyi sadece Allah için sevmek</a:t>
            </a:r>
          </a:p>
          <a:p>
            <a:r>
              <a:rPr lang="tr-TR" sz="2400" b="1" dirty="0" smtClean="0">
                <a:solidFill>
                  <a:srgbClr val="FF0000"/>
                </a:solidFill>
              </a:rPr>
              <a:t>-İmandan sonra küfre/inançsızlığa dönmekten, ateşe atılmaktan çekindiği gibi çekinmek.” </a:t>
            </a:r>
          </a:p>
          <a:p>
            <a:r>
              <a:rPr lang="tr-TR" sz="2000" b="1" dirty="0" smtClean="0">
                <a:solidFill>
                  <a:srgbClr val="FF0000"/>
                </a:solidFill>
              </a:rPr>
              <a:t>                            (</a:t>
            </a:r>
            <a:r>
              <a:rPr lang="tr-TR" sz="2000" b="1" dirty="0" err="1" smtClean="0">
                <a:solidFill>
                  <a:srgbClr val="FF0000"/>
                </a:solidFill>
              </a:rPr>
              <a:t>Buhari</a:t>
            </a:r>
            <a:r>
              <a:rPr lang="tr-TR" sz="2000" b="1" dirty="0" smtClean="0">
                <a:solidFill>
                  <a:srgbClr val="FF0000"/>
                </a:solidFill>
              </a:rPr>
              <a:t>, İman, 9.)</a:t>
            </a:r>
            <a:endParaRPr lang="tr-TR" sz="2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RESİM\IMG_20151109_131300.jpg"/>
          <p:cNvPicPr>
            <a:picLocks noChangeAspect="1" noChangeArrowheads="1"/>
          </p:cNvPicPr>
          <p:nvPr/>
        </p:nvPicPr>
        <p:blipFill>
          <a:blip r:embed="rId2" cstate="print"/>
          <a:srcRect/>
          <a:stretch>
            <a:fillRect/>
          </a:stretch>
        </p:blipFill>
        <p:spPr bwMode="auto">
          <a:xfrm>
            <a:off x="1331640" y="764704"/>
            <a:ext cx="7488832" cy="5321300"/>
          </a:xfrm>
          <a:prstGeom prst="rect">
            <a:avLst/>
          </a:prstGeom>
          <a:noFill/>
        </p:spPr>
      </p:pic>
      <p:sp>
        <p:nvSpPr>
          <p:cNvPr id="3" name="2 Dikdörtgen"/>
          <p:cNvSpPr/>
          <p:nvPr/>
        </p:nvSpPr>
        <p:spPr>
          <a:xfrm>
            <a:off x="1763688" y="1196752"/>
            <a:ext cx="5976664" cy="3785652"/>
          </a:xfrm>
          <a:prstGeom prst="rect">
            <a:avLst/>
          </a:prstGeom>
        </p:spPr>
        <p:txBody>
          <a:bodyPr wrap="square">
            <a:spAutoFit/>
          </a:bodyPr>
          <a:lstStyle/>
          <a:p>
            <a:endParaRPr lang="tr-TR" sz="2400" dirty="0" smtClean="0">
              <a:solidFill>
                <a:schemeClr val="accent2">
                  <a:lumMod val="50000"/>
                </a:schemeClr>
              </a:solidFill>
            </a:endParaRPr>
          </a:p>
          <a:p>
            <a:r>
              <a:rPr lang="tr-TR" sz="2400" b="1" dirty="0" smtClean="0">
                <a:solidFill>
                  <a:srgbClr val="C00000"/>
                </a:solidFill>
              </a:rPr>
              <a:t>«Davud (a.s.) şöyle dua ederdi:</a:t>
            </a:r>
          </a:p>
          <a:p>
            <a:r>
              <a:rPr lang="tr-TR" sz="2400" b="1" dirty="0" smtClean="0">
                <a:solidFill>
                  <a:srgbClr val="C00000"/>
                </a:solidFill>
              </a:rPr>
              <a:t>“Allah’ım,</a:t>
            </a:r>
          </a:p>
          <a:p>
            <a:r>
              <a:rPr lang="tr-TR" sz="2400" b="1" dirty="0" smtClean="0">
                <a:solidFill>
                  <a:srgbClr val="C00000"/>
                </a:solidFill>
              </a:rPr>
              <a:t>Sen’den  Sen’i  sevmeyi, </a:t>
            </a:r>
          </a:p>
          <a:p>
            <a:r>
              <a:rPr lang="tr-TR" sz="2400" b="1" dirty="0" smtClean="0">
                <a:solidFill>
                  <a:srgbClr val="C00000"/>
                </a:solidFill>
              </a:rPr>
              <a:t>Sen’i  seven kimseyi sevmeyi,</a:t>
            </a:r>
          </a:p>
          <a:p>
            <a:r>
              <a:rPr lang="tr-TR" sz="2400" b="1" dirty="0" smtClean="0">
                <a:solidFill>
                  <a:srgbClr val="C00000"/>
                </a:solidFill>
              </a:rPr>
              <a:t>Sen’in sevgine ulaştıran ameli isterim. </a:t>
            </a:r>
          </a:p>
          <a:p>
            <a:r>
              <a:rPr lang="tr-TR" sz="2400" b="1" dirty="0" smtClean="0">
                <a:solidFill>
                  <a:srgbClr val="C00000"/>
                </a:solidFill>
              </a:rPr>
              <a:t>Allah’ım, </a:t>
            </a:r>
          </a:p>
          <a:p>
            <a:r>
              <a:rPr lang="tr-TR" sz="2400" b="1" dirty="0" smtClean="0">
                <a:solidFill>
                  <a:srgbClr val="C00000"/>
                </a:solidFill>
              </a:rPr>
              <a:t>Senin sevgini bana kendimden, ailemden ve soğuk sudan sevimli eyle.”</a:t>
            </a:r>
          </a:p>
          <a:p>
            <a:r>
              <a:rPr lang="tr-TR" sz="2400" b="1" dirty="0" smtClean="0">
                <a:solidFill>
                  <a:srgbClr val="C00000"/>
                </a:solidFill>
              </a:rPr>
              <a:t>                   (</a:t>
            </a:r>
            <a:r>
              <a:rPr lang="tr-TR" sz="2400" b="1" dirty="0" err="1" smtClean="0">
                <a:solidFill>
                  <a:srgbClr val="C00000"/>
                </a:solidFill>
              </a:rPr>
              <a:t>Tirmizi</a:t>
            </a:r>
            <a:r>
              <a:rPr lang="tr-TR" sz="2400" b="1" dirty="0" smtClean="0">
                <a:solidFill>
                  <a:srgbClr val="C00000"/>
                </a:solidFill>
              </a:rPr>
              <a:t>, </a:t>
            </a:r>
            <a:r>
              <a:rPr lang="tr-TR" sz="2400" b="1" dirty="0" err="1" smtClean="0">
                <a:solidFill>
                  <a:srgbClr val="C00000"/>
                </a:solidFill>
              </a:rPr>
              <a:t>Deavat</a:t>
            </a:r>
            <a:r>
              <a:rPr lang="tr-TR" sz="2400" b="1" dirty="0" smtClean="0">
                <a:solidFill>
                  <a:srgbClr val="C00000"/>
                </a:solidFill>
              </a:rPr>
              <a:t>, 72.) </a:t>
            </a:r>
            <a:endParaRPr lang="tr-TR"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143000"/>
          </a:xfrm>
        </p:spPr>
        <p:txBody>
          <a:bodyPr>
            <a:normAutofit fontScale="90000"/>
          </a:bodyPr>
          <a:lstStyle/>
          <a:p>
            <a:r>
              <a:rPr lang="tr-TR" sz="2700" dirty="0" smtClean="0"/>
              <a:t/>
            </a:r>
            <a:br>
              <a:rPr lang="tr-TR" sz="2700" dirty="0" smtClean="0"/>
            </a:br>
            <a:r>
              <a:rPr lang="tr-TR" sz="2200" dirty="0" smtClean="0"/>
              <a:t/>
            </a:r>
            <a:br>
              <a:rPr lang="tr-TR" sz="2200" dirty="0" smtClean="0"/>
            </a:br>
            <a:r>
              <a:rPr lang="tr-TR" sz="2200" dirty="0" smtClean="0"/>
              <a:t/>
            </a:r>
            <a:br>
              <a:rPr lang="tr-TR" sz="2200" dirty="0" smtClean="0"/>
            </a:br>
            <a:endParaRPr lang="tr-TR" sz="2200" dirty="0"/>
          </a:p>
        </p:txBody>
      </p:sp>
      <p:sp>
        <p:nvSpPr>
          <p:cNvPr id="3" name="2 İçerik Yer Tutucusu"/>
          <p:cNvSpPr>
            <a:spLocks noGrp="1"/>
          </p:cNvSpPr>
          <p:nvPr>
            <p:ph sz="half" idx="1"/>
          </p:nvPr>
        </p:nvSpPr>
        <p:spPr/>
        <p:txBody>
          <a:bodyPr>
            <a:normAutofit/>
          </a:bodyPr>
          <a:lstStyle/>
          <a:p>
            <a:pPr marL="82296" indent="0">
              <a:buNone/>
            </a:pPr>
            <a:r>
              <a:rPr lang="tr-TR" sz="2400" b="1" dirty="0" smtClean="0"/>
              <a:t>“Allah’ın size olan nimetini hatırlayın; hani siz birbirinize düşman kişiler idiniz de O, gönüllerinizi birleştirmişti. Ve O’nun nimeti sayesinde kardeşler olmuştunuz.”</a:t>
            </a:r>
          </a:p>
          <a:p>
            <a:r>
              <a:rPr lang="tr-TR" sz="2400" b="1" dirty="0" smtClean="0"/>
              <a:t>         </a:t>
            </a:r>
            <a:r>
              <a:rPr lang="tr-TR" sz="1800" b="1" dirty="0" smtClean="0"/>
              <a:t>(Al-i İmran, 3/103.)</a:t>
            </a:r>
          </a:p>
          <a:p>
            <a:endParaRPr lang="tr-TR" sz="2400" dirty="0"/>
          </a:p>
        </p:txBody>
      </p:sp>
      <p:pic>
        <p:nvPicPr>
          <p:cNvPr id="5" name="Picture 2" descr="C:\Users\PC\Desktop\RESİM\IMG_20170114_032838.jpg"/>
          <p:cNvPicPr>
            <a:picLocks noGrp="1" noChangeAspect="1" noChangeArrowheads="1"/>
          </p:cNvPicPr>
          <p:nvPr>
            <p:ph sz="half" idx="2"/>
          </p:nvPr>
        </p:nvPicPr>
        <p:blipFill>
          <a:blip r:embed="rId2" cstate="print"/>
          <a:srcRect/>
          <a:stretch>
            <a:fillRect/>
          </a:stretch>
        </p:blipFill>
        <p:spPr bwMode="auto">
          <a:xfrm>
            <a:off x="5292080" y="692696"/>
            <a:ext cx="3477072" cy="53285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76672"/>
            <a:ext cx="6264696" cy="6096000"/>
          </a:xfrm>
          <a:prstGeom prst="rect">
            <a:avLst/>
          </a:prstGeom>
        </p:spPr>
      </p:pic>
      <p:sp>
        <p:nvSpPr>
          <p:cNvPr id="3" name="Dikdörtgen 2"/>
          <p:cNvSpPr/>
          <p:nvPr/>
        </p:nvSpPr>
        <p:spPr>
          <a:xfrm>
            <a:off x="2286000" y="1268760"/>
            <a:ext cx="5454352" cy="3785652"/>
          </a:xfrm>
          <a:prstGeom prst="rect">
            <a:avLst/>
          </a:prstGeom>
        </p:spPr>
        <p:txBody>
          <a:bodyPr wrap="square">
            <a:spAutoFit/>
          </a:bodyPr>
          <a:lstStyle/>
          <a:p>
            <a:r>
              <a:rPr lang="tr-TR" sz="2400" b="1" dirty="0"/>
              <a:t>“İman etmedikçe cennete giremezsiniz. Birbirinizi sevmedikçe de iman etmiş olamazsınız.” (Müslim, İman, 93.) </a:t>
            </a:r>
            <a:br>
              <a:rPr lang="tr-TR" sz="2400" b="1" dirty="0"/>
            </a:br>
            <a:endParaRPr lang="tr-TR" sz="2400" b="1" dirty="0" smtClean="0"/>
          </a:p>
          <a:p>
            <a:r>
              <a:rPr lang="tr-TR" sz="2400" b="1" dirty="0" smtClean="0"/>
              <a:t>“</a:t>
            </a:r>
            <a:r>
              <a:rPr lang="tr-TR" sz="2400" b="1" dirty="0"/>
              <a:t>Hiçbiriniz kendisi için istediğini kardeşi için de istemedikçe, hakkıyla iman etmiş sayılmaz.” (Buhari, İman, 7.)</a:t>
            </a:r>
            <a:r>
              <a:rPr lang="tr-TR" sz="2400" dirty="0"/>
              <a:t/>
            </a:r>
            <a:br>
              <a:rPr lang="tr-TR" sz="2400" dirty="0"/>
            </a:br>
            <a:endParaRPr lang="tr-TR" sz="2400" dirty="0"/>
          </a:p>
        </p:txBody>
      </p:sp>
    </p:spTree>
    <p:extLst>
      <p:ext uri="{BB962C8B-B14F-4D97-AF65-F5344CB8AC3E}">
        <p14:creationId xmlns:p14="http://schemas.microsoft.com/office/powerpoint/2010/main" val="393624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RESİM\IMG_20151114_165201.jpg"/>
          <p:cNvPicPr>
            <a:picLocks noChangeAspect="1" noChangeArrowheads="1"/>
          </p:cNvPicPr>
          <p:nvPr/>
        </p:nvPicPr>
        <p:blipFill>
          <a:blip r:embed="rId2" cstate="print"/>
          <a:srcRect/>
          <a:stretch>
            <a:fillRect/>
          </a:stretch>
        </p:blipFill>
        <p:spPr bwMode="auto">
          <a:xfrm>
            <a:off x="1115616" y="620688"/>
            <a:ext cx="7488832" cy="5832648"/>
          </a:xfrm>
          <a:prstGeom prst="rect">
            <a:avLst/>
          </a:prstGeom>
          <a:noFill/>
        </p:spPr>
      </p:pic>
      <p:sp>
        <p:nvSpPr>
          <p:cNvPr id="4" name="3 Dikdörtgen"/>
          <p:cNvSpPr/>
          <p:nvPr/>
        </p:nvSpPr>
        <p:spPr>
          <a:xfrm>
            <a:off x="1115616" y="1124744"/>
            <a:ext cx="4392488" cy="3785652"/>
          </a:xfrm>
          <a:prstGeom prst="rect">
            <a:avLst/>
          </a:prstGeom>
        </p:spPr>
        <p:txBody>
          <a:bodyPr wrap="square">
            <a:spAutoFit/>
          </a:bodyPr>
          <a:lstStyle/>
          <a:p>
            <a:r>
              <a:rPr lang="tr-TR" sz="2400" b="1" dirty="0" smtClean="0">
                <a:solidFill>
                  <a:schemeClr val="tx1">
                    <a:lumMod val="95000"/>
                    <a:lumOff val="5000"/>
                  </a:schemeClr>
                </a:solidFill>
              </a:rPr>
              <a:t>“-Size verdiği nimetlerden dolayı Allah’ı sevin,</a:t>
            </a:r>
          </a:p>
          <a:p>
            <a:r>
              <a:rPr lang="tr-TR" sz="2400" b="1" dirty="0" smtClean="0">
                <a:solidFill>
                  <a:schemeClr val="tx1">
                    <a:lumMod val="95000"/>
                    <a:lumOff val="5000"/>
                  </a:schemeClr>
                </a:solidFill>
              </a:rPr>
              <a:t>-Allah’ı sevdiğim için beni sevin,</a:t>
            </a:r>
          </a:p>
          <a:p>
            <a:r>
              <a:rPr lang="tr-TR" sz="2400" b="1" dirty="0" smtClean="0">
                <a:solidFill>
                  <a:schemeClr val="tx1">
                    <a:lumMod val="95000"/>
                    <a:lumOff val="5000"/>
                  </a:schemeClr>
                </a:solidFill>
              </a:rPr>
              <a:t>-Beni sevdiğiniz için de Allah’ı sevin.” </a:t>
            </a:r>
          </a:p>
          <a:p>
            <a:r>
              <a:rPr lang="tr-TR" sz="2400" b="1" dirty="0" smtClean="0">
                <a:solidFill>
                  <a:schemeClr val="tx1">
                    <a:lumMod val="95000"/>
                    <a:lumOff val="5000"/>
                  </a:schemeClr>
                </a:solidFill>
              </a:rPr>
              <a:t>                     (</a:t>
            </a:r>
            <a:r>
              <a:rPr lang="tr-TR" sz="2400" b="1" dirty="0" err="1" smtClean="0">
                <a:solidFill>
                  <a:schemeClr val="tx1">
                    <a:lumMod val="95000"/>
                    <a:lumOff val="5000"/>
                  </a:schemeClr>
                </a:solidFill>
              </a:rPr>
              <a:t>Tirmizi</a:t>
            </a:r>
            <a:r>
              <a:rPr lang="tr-TR" sz="2400" b="1" dirty="0" smtClean="0">
                <a:solidFill>
                  <a:schemeClr val="tx1">
                    <a:lumMod val="95000"/>
                    <a:lumOff val="5000"/>
                  </a:schemeClr>
                </a:solidFill>
              </a:rPr>
              <a:t>, </a:t>
            </a:r>
            <a:r>
              <a:rPr lang="tr-TR" sz="2400" b="1" dirty="0" err="1" smtClean="0">
                <a:solidFill>
                  <a:schemeClr val="tx1">
                    <a:lumMod val="95000"/>
                    <a:lumOff val="5000"/>
                  </a:schemeClr>
                </a:solidFill>
              </a:rPr>
              <a:t>Menakıb</a:t>
            </a:r>
            <a:r>
              <a:rPr lang="tr-TR" sz="2400" b="1" dirty="0" smtClean="0">
                <a:solidFill>
                  <a:schemeClr val="tx1">
                    <a:lumMod val="95000"/>
                    <a:lumOff val="5000"/>
                  </a:schemeClr>
                </a:solidFill>
              </a:rPr>
              <a:t>, 31.)</a:t>
            </a:r>
          </a:p>
          <a:p>
            <a:endParaRPr lang="tr-TR" sz="2400" b="1" dirty="0" smtClean="0">
              <a:solidFill>
                <a:schemeClr val="tx1">
                  <a:lumMod val="95000"/>
                  <a:lumOff val="5000"/>
                </a:schemeClr>
              </a:solidFill>
            </a:endParaRPr>
          </a:p>
          <a:p>
            <a:r>
              <a:rPr lang="tr-TR" sz="2400" b="1" dirty="0" smtClean="0">
                <a:solidFill>
                  <a:schemeClr val="tx1">
                    <a:lumMod val="95000"/>
                    <a:lumOff val="5000"/>
                  </a:schemeClr>
                </a:solidFill>
              </a:rPr>
              <a:t>“Hiçbiriniz beni babasından, evladından ve bütün insanlardan daha çok sevmedikçe kamil mümin olamaz.” </a:t>
            </a:r>
          </a:p>
          <a:p>
            <a:r>
              <a:rPr lang="tr-TR" sz="2400" b="1" dirty="0" smtClean="0">
                <a:solidFill>
                  <a:schemeClr val="tx1">
                    <a:lumMod val="95000"/>
                    <a:lumOff val="5000"/>
                  </a:schemeClr>
                </a:solidFill>
              </a:rPr>
              <a:t>                           (</a:t>
            </a:r>
            <a:r>
              <a:rPr lang="tr-TR" sz="2400" b="1" dirty="0" err="1" smtClean="0">
                <a:solidFill>
                  <a:schemeClr val="tx1">
                    <a:lumMod val="95000"/>
                    <a:lumOff val="5000"/>
                  </a:schemeClr>
                </a:solidFill>
              </a:rPr>
              <a:t>Buhari</a:t>
            </a:r>
            <a:r>
              <a:rPr lang="tr-TR" sz="2400" b="1" dirty="0" smtClean="0">
                <a:solidFill>
                  <a:schemeClr val="tx1">
                    <a:lumMod val="95000"/>
                    <a:lumOff val="5000"/>
                  </a:schemeClr>
                </a:solidFill>
              </a:rPr>
              <a:t>, İman, 8.)</a:t>
            </a:r>
            <a:endParaRPr lang="tr-TR" sz="2400" b="1" dirty="0">
              <a:solidFill>
                <a:schemeClr val="tx1">
                  <a:lumMod val="95000"/>
                  <a:lumOff val="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RESİM\GetAttachmentY4UBKVYY.jpg"/>
          <p:cNvPicPr>
            <a:picLocks noChangeAspect="1" noChangeArrowheads="1"/>
          </p:cNvPicPr>
          <p:nvPr/>
        </p:nvPicPr>
        <p:blipFill>
          <a:blip r:embed="rId2" cstate="print"/>
          <a:srcRect/>
          <a:stretch>
            <a:fillRect/>
          </a:stretch>
        </p:blipFill>
        <p:spPr bwMode="auto">
          <a:xfrm>
            <a:off x="1331640" y="836712"/>
            <a:ext cx="7272808" cy="56166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385</TotalTime>
  <Words>1094</Words>
  <Application>Microsoft Office PowerPoint</Application>
  <PresentationFormat>Ekran Gösterisi (4:3)</PresentationFormat>
  <Paragraphs>117</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Gill Sans MT</vt:lpstr>
      <vt:lpstr>Times New Roman</vt:lpstr>
      <vt:lpstr>Verdana</vt:lpstr>
      <vt:lpstr>Wingdings 2</vt:lpstr>
      <vt:lpstr>Gündönümü</vt:lpstr>
      <vt:lpstr>            İSLAM’DA SEVGİ</vt:lpstr>
      <vt:lpstr>      SEVMEK DEYİNCE….</vt:lpstr>
      <vt:lpstr>         İlahi Sevginin Tezahürleri </vt:lpstr>
      <vt:lpstr>PowerPoint Sunusu</vt:lpstr>
      <vt:lpstr>PowerPoint Sunusu</vt:lpstr>
      <vt:lpstr>   </vt:lpstr>
      <vt:lpstr>PowerPoint Sunusu</vt:lpstr>
      <vt:lpstr>PowerPoint Sunusu</vt:lpstr>
      <vt:lpstr>PowerPoint Sunusu</vt:lpstr>
      <vt:lpstr>PowerPoint Sunusu</vt:lpstr>
      <vt:lpstr>PowerPoint Sunusu</vt:lpstr>
      <vt:lpstr>    Duygularda ölçü</vt:lpstr>
      <vt:lpstr>…</vt:lpstr>
      <vt:lpstr>            Sevgi,</vt:lpstr>
      <vt:lpstr>Sevgi Tezahüründe Muhatap Kitlemiz:</vt:lpstr>
      <vt:lpstr>Sevgi Tezahüründe Muhatap Kitlemiz:</vt:lpstr>
      <vt:lpstr> Sevgi Tezahüründe Muhatap Kitlemiz:</vt:lpstr>
      <vt:lpstr>  Kimi, Nasıl Sevmeli? </vt:lpstr>
      <vt:lpstr>    -”Sevgi nedir” sorusuna “Sevdiğin konusunda Allah’tan korkmandır” demişler. </vt:lpstr>
      <vt:lpstr>PowerPoint Sunusu</vt:lpstr>
      <vt:lpstr>PowerPoint Sunusu</vt:lpstr>
      <vt:lpstr>PowerPoint Sunusu</vt:lpstr>
      <vt:lpstr>PowerPoint Sunusu</vt:lpstr>
      <vt:lpstr>      “Rabbimiz, bizi doğru yola ilettikten sonra kalplerimizi eğriltme. Bize tarafından rahmet ver. Lütfu en bol olan Sensin.”                                               (Âl-i İmran, 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ASUS</cp:lastModifiedBy>
  <cp:revision>40</cp:revision>
  <dcterms:modified xsi:type="dcterms:W3CDTF">2018-01-22T08:31:33Z</dcterms:modified>
</cp:coreProperties>
</file>